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5"/>
    <p:sldMasterId id="2147483756" r:id="rId6"/>
  </p:sldMasterIdLst>
  <p:notesMasterIdLst>
    <p:notesMasterId r:id="rId19"/>
  </p:notesMasterIdLst>
  <p:handoutMasterIdLst>
    <p:handoutMasterId r:id="rId20"/>
  </p:handoutMasterIdLst>
  <p:sldIdLst>
    <p:sldId id="1262" r:id="rId7"/>
    <p:sldId id="1287" r:id="rId8"/>
    <p:sldId id="1273" r:id="rId9"/>
    <p:sldId id="1270" r:id="rId10"/>
    <p:sldId id="1272" r:id="rId11"/>
    <p:sldId id="1289" r:id="rId12"/>
    <p:sldId id="1298" r:id="rId13"/>
    <p:sldId id="1297" r:id="rId14"/>
    <p:sldId id="1274" r:id="rId15"/>
    <p:sldId id="1283" r:id="rId16"/>
    <p:sldId id="801" r:id="rId17"/>
    <p:sldId id="794" r:id="rId18"/>
  </p:sldIdLst>
  <p:sldSz cx="9144000" cy="5143500" type="screen16x9"/>
  <p:notesSz cx="6858000" cy="9144000"/>
  <p:defaultTex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1262"/>
            <p14:sldId id="1287"/>
            <p14:sldId id="1273"/>
            <p14:sldId id="1270"/>
            <p14:sldId id="1272"/>
            <p14:sldId id="1289"/>
            <p14:sldId id="1298"/>
            <p14:sldId id="1297"/>
            <p14:sldId id="1274"/>
            <p14:sldId id="1283"/>
            <p14:sldId id="801"/>
            <p14:sldId id="794"/>
          </p14:sldIdLst>
        </p14:section>
      </p14:sectionLst>
    </p:ext>
    <p:ext uri="{EFAFB233-063F-42B5-8137-9DF3F51BA10A}">
      <p15:sldGuideLst xmlns:p15="http://schemas.microsoft.com/office/powerpoint/2012/main">
        <p15:guide id="1" orient="horz" pos="110">
          <p15:clr>
            <a:srgbClr val="A4A3A4"/>
          </p15:clr>
        </p15:guide>
        <p15:guide id="2" orient="horz" pos="3128">
          <p15:clr>
            <a:srgbClr val="A4A3A4"/>
          </p15:clr>
        </p15:guide>
        <p15:guide id="3" orient="horz" pos="1630">
          <p15:clr>
            <a:srgbClr val="A4A3A4"/>
          </p15:clr>
        </p15:guide>
        <p15:guide id="4" orient="horz" pos="2334">
          <p15:clr>
            <a:srgbClr val="A4A3A4"/>
          </p15:clr>
        </p15:guide>
        <p15:guide id="5" orient="horz" pos="2374">
          <p15:clr>
            <a:srgbClr val="A4A3A4"/>
          </p15:clr>
        </p15:guide>
        <p15:guide id="6" orient="horz" pos="684">
          <p15:clr>
            <a:srgbClr val="A4A3A4"/>
          </p15:clr>
        </p15:guide>
        <p15:guide id="7" orient="horz" pos="926">
          <p15:clr>
            <a:srgbClr val="A4A3A4"/>
          </p15:clr>
        </p15:guide>
        <p15:guide id="8" orient="horz" pos="1670">
          <p15:clr>
            <a:srgbClr val="A4A3A4"/>
          </p15:clr>
        </p15:guide>
        <p15:guide id="9" orient="horz" pos="965">
          <p15:clr>
            <a:srgbClr val="A4A3A4"/>
          </p15:clr>
        </p15:guide>
        <p15:guide id="10" orient="horz" pos="3038">
          <p15:clr>
            <a:srgbClr val="A4A3A4"/>
          </p15:clr>
        </p15:guide>
        <p15:guide id="11" orient="horz" pos="3076">
          <p15:clr>
            <a:srgbClr val="A4A3A4"/>
          </p15:clr>
        </p15:guide>
        <p15:guide id="12" orient="horz" pos="261">
          <p15:clr>
            <a:srgbClr val="A4A3A4"/>
          </p15:clr>
        </p15:guide>
        <p15:guide id="13" orient="horz" pos="218">
          <p15:clr>
            <a:srgbClr val="A4A3A4"/>
          </p15:clr>
        </p15:guide>
        <p15:guide id="14" pos="2853">
          <p15:clr>
            <a:srgbClr val="A4A3A4"/>
          </p15:clr>
        </p15:guide>
        <p15:guide id="15" pos="1918">
          <p15:clr>
            <a:srgbClr val="A4A3A4"/>
          </p15:clr>
        </p15:guide>
        <p15:guide id="16" pos="4729">
          <p15:clr>
            <a:srgbClr val="A4A3A4"/>
          </p15:clr>
        </p15:guide>
        <p15:guide id="17" pos="981">
          <p15:clr>
            <a:srgbClr val="A4A3A4"/>
          </p15:clr>
        </p15:guide>
        <p15:guide id="18" pos="3840">
          <p15:clr>
            <a:srgbClr val="A4A3A4"/>
          </p15:clr>
        </p15:guide>
        <p15:guide id="19" pos="1032">
          <p15:clr>
            <a:srgbClr val="A4A3A4"/>
          </p15:clr>
        </p15:guide>
        <p15:guide id="20" pos="1970">
          <p15:clr>
            <a:srgbClr val="A4A3A4"/>
          </p15:clr>
        </p15:guide>
        <p15:guide id="21" pos="2904">
          <p15:clr>
            <a:srgbClr val="A4A3A4"/>
          </p15:clr>
        </p15:guide>
        <p15:guide id="22" pos="3795">
          <p15:clr>
            <a:srgbClr val="A4A3A4"/>
          </p15:clr>
        </p15:guide>
        <p15:guide id="23" pos="4779">
          <p15:clr>
            <a:srgbClr val="A4A3A4"/>
          </p15:clr>
        </p15:guide>
        <p15:guide id="24" pos="5662">
          <p15:clr>
            <a:srgbClr val="A4A3A4"/>
          </p15:clr>
        </p15:guide>
        <p15:guide id="25" pos="246">
          <p15:clr>
            <a:srgbClr val="A4A3A4"/>
          </p15:clr>
        </p15:guide>
        <p15:guide id="26" pos="5716">
          <p15:clr>
            <a:srgbClr val="A4A3A4"/>
          </p15:clr>
        </p15:guide>
        <p15:guide id="27" pos="98">
          <p15:clr>
            <a:srgbClr val="A4A3A4"/>
          </p15:clr>
        </p15:guide>
        <p15:guide id="28" pos="45">
          <p15:clr>
            <a:srgbClr val="A4A3A4"/>
          </p15:clr>
        </p15:guide>
        <p15:guide id="29" pos="553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026"/>
    <a:srgbClr val="0064B1"/>
    <a:srgbClr val="F28500"/>
    <a:srgbClr val="EE8200"/>
    <a:srgbClr val="83B800"/>
    <a:srgbClr val="FFFFFF"/>
    <a:srgbClr val="FBFBFB"/>
    <a:srgbClr val="000000"/>
    <a:srgbClr val="929292"/>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22" autoAdjust="0"/>
    <p:restoredTop sz="50000" autoAdjust="0"/>
  </p:normalViewPr>
  <p:slideViewPr>
    <p:cSldViewPr snapToGrid="0">
      <p:cViewPr>
        <p:scale>
          <a:sx n="150" d="100"/>
          <a:sy n="150" d="100"/>
        </p:scale>
        <p:origin x="152" y="472"/>
      </p:cViewPr>
      <p:guideLst>
        <p:guide orient="horz" pos="110"/>
        <p:guide orient="horz" pos="3128"/>
        <p:guide orient="horz" pos="1630"/>
        <p:guide orient="horz" pos="2334"/>
        <p:guide orient="horz" pos="2374"/>
        <p:guide orient="horz" pos="684"/>
        <p:guide orient="horz" pos="926"/>
        <p:guide orient="horz" pos="1670"/>
        <p:guide orient="horz" pos="965"/>
        <p:guide orient="horz" pos="3038"/>
        <p:guide orient="horz" pos="3076"/>
        <p:guide orient="horz" pos="261"/>
        <p:guide orient="horz" pos="218"/>
        <p:guide pos="2853"/>
        <p:guide pos="1918"/>
        <p:guide pos="4729"/>
        <p:guide pos="981"/>
        <p:guide pos="3840"/>
        <p:guide pos="1032"/>
        <p:guide pos="1970"/>
        <p:guide pos="2904"/>
        <p:guide pos="3795"/>
        <p:guide pos="4779"/>
        <p:guide pos="5662"/>
        <p:guide pos="246"/>
        <p:guide pos="5716"/>
        <p:guide pos="98"/>
        <p:guide pos="45"/>
        <p:guide pos="5530"/>
      </p:guideLst>
    </p:cSldViewPr>
  </p:slideViewPr>
  <p:outlineViewPr>
    <p:cViewPr>
      <p:scale>
        <a:sx n="33" d="100"/>
        <a:sy n="33" d="100"/>
      </p:scale>
      <p:origin x="0" y="4974"/>
    </p:cViewPr>
  </p:outlin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67" d="100"/>
          <a:sy n="67" d="100"/>
        </p:scale>
        <p:origin x="-327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handoutMaster" Target="handoutMasters/handout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TechReady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5/16/17</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TechReady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5/16/17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sldNum="0" hdr="0" ftr="0" dt="0"/>
  <p:notesStyle>
    <a:lvl1pPr marL="0" algn="l" defTabSz="686047" rtl="0" eaLnBrk="1" latinLnBrk="0" hangingPunct="1">
      <a:lnSpc>
        <a:spcPct val="90000"/>
      </a:lnSpc>
      <a:spcAft>
        <a:spcPts val="250"/>
      </a:spcAft>
      <a:defRPr sz="700" kern="1200">
        <a:solidFill>
          <a:schemeClr val="tx1"/>
        </a:solidFill>
        <a:latin typeface="Segoe UI" pitchFamily="34" charset="0"/>
        <a:ea typeface="+mn-ea"/>
        <a:cs typeface="+mn-cs"/>
      </a:defRPr>
    </a:lvl1pPr>
    <a:lvl2pPr marL="159800" indent="-79403"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2pPr>
    <a:lvl3pPr marL="246151"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3pPr>
    <a:lvl4pPr marL="362279" indent="-110173"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4pPr>
    <a:lvl5pPr marL="461534"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5pPr>
    <a:lvl6pPr marL="1715118" algn="l" defTabSz="686047" rtl="0" eaLnBrk="1" latinLnBrk="0" hangingPunct="1">
      <a:defRPr sz="900" kern="1200">
        <a:solidFill>
          <a:schemeClr val="tx1"/>
        </a:solidFill>
        <a:latin typeface="+mn-lt"/>
        <a:ea typeface="+mn-ea"/>
        <a:cs typeface="+mn-cs"/>
      </a:defRPr>
    </a:lvl6pPr>
    <a:lvl7pPr marL="2058140" algn="l" defTabSz="686047" rtl="0" eaLnBrk="1" latinLnBrk="0" hangingPunct="1">
      <a:defRPr sz="900" kern="1200">
        <a:solidFill>
          <a:schemeClr val="tx1"/>
        </a:solidFill>
        <a:latin typeface="+mn-lt"/>
        <a:ea typeface="+mn-ea"/>
        <a:cs typeface="+mn-cs"/>
      </a:defRPr>
    </a:lvl7pPr>
    <a:lvl8pPr marL="2401164" algn="l" defTabSz="686047" rtl="0" eaLnBrk="1" latinLnBrk="0" hangingPunct="1">
      <a:defRPr sz="900" kern="1200">
        <a:solidFill>
          <a:schemeClr val="tx1"/>
        </a:solidFill>
        <a:latin typeface="+mn-lt"/>
        <a:ea typeface="+mn-ea"/>
        <a:cs typeface="+mn-cs"/>
      </a:defRPr>
    </a:lvl8pPr>
    <a:lvl9pPr marL="2744188" algn="l" defTabSz="68604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Tree>
    <p:extLst>
      <p:ext uri="{BB962C8B-B14F-4D97-AF65-F5344CB8AC3E}">
        <p14:creationId xmlns:p14="http://schemas.microsoft.com/office/powerpoint/2010/main" val="1100791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9946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809965"/>
          </a:xfrm>
        </p:spPr>
        <p:txBody>
          <a:bodyPr/>
          <a:lstStyle>
            <a:lvl1pPr marL="0" indent="0">
              <a:spcBef>
                <a:spcPts val="0"/>
              </a:spcBef>
              <a:spcAft>
                <a:spcPts val="675"/>
              </a:spcAft>
              <a:buNone/>
              <a:defRPr sz="3200" spc="-100" baseline="0">
                <a:latin typeface="Garamond" panose="02020404030301010803" pitchFamily="18" charset="0"/>
              </a:defRPr>
            </a:lvl1pPr>
            <a:lvl2pPr marL="0" indent="0">
              <a:spcBef>
                <a:spcPts val="0"/>
              </a:spcBef>
              <a:spcAft>
                <a:spcPts val="300"/>
              </a:spcAft>
              <a:buNone/>
              <a:defRPr sz="2000" spc="-50" baseline="0">
                <a:latin typeface="Garamond" panose="02020404030301010803" pitchFamily="18"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
        <p:nvSpPr>
          <p:cNvPr id="3" name="Slide Number Placeholder 2"/>
          <p:cNvSpPr>
            <a:spLocks noGrp="1"/>
          </p:cNvSpPr>
          <p:nvPr>
            <p:ph type="sldNum" sz="quarter" idx="11"/>
          </p:nvPr>
        </p:nvSpPr>
        <p:spPr/>
        <p:txBody>
          <a:bodyPr/>
          <a:lstStyle/>
          <a:p>
            <a:fld id="{30DB7900-D72E-4025-AF90-97BD6DF59E7D}" type="slidenum">
              <a:rPr lang="en-US" smtClean="0"/>
              <a:pPr/>
              <a:t>‹#›</a:t>
            </a:fld>
            <a:endParaRPr lang="en-US"/>
          </a:p>
        </p:txBody>
      </p:sp>
    </p:spTree>
    <p:extLst>
      <p:ext uri="{BB962C8B-B14F-4D97-AF65-F5344CB8AC3E}">
        <p14:creationId xmlns:p14="http://schemas.microsoft.com/office/powerpoint/2010/main" val="4117153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91624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215778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Color 2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Color 3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Color Layou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085850"/>
            <a:ext cx="8363938" cy="1932837"/>
          </a:xfrm>
          <a:ln>
            <a:solidFill>
              <a:schemeClr val="accent1"/>
            </a:solidFill>
          </a:ln>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1"/>
          </p:nvPr>
        </p:nvSpPr>
        <p:spPr/>
        <p:txBody>
          <a:bodyPr/>
          <a:lstStyle/>
          <a:p>
            <a:fld id="{30DB7900-D72E-4025-AF90-97BD6DF59E7D}" type="slidenum">
              <a:rPr lang="en-US" smtClean="0"/>
              <a:pPr/>
              <a:t>‹#›</a:t>
            </a:fld>
            <a:endParaRPr lang="en-US"/>
          </a:p>
        </p:txBody>
      </p:sp>
    </p:spTree>
    <p:extLst>
      <p:ext uri="{BB962C8B-B14F-4D97-AF65-F5344CB8AC3E}">
        <p14:creationId xmlns:p14="http://schemas.microsoft.com/office/powerpoint/2010/main" val="2229373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66692"/>
          </a:xfrm>
        </p:spPr>
        <p:txBody>
          <a:bodyPr/>
          <a:lstStyle>
            <a:lvl1pPr>
              <a:lnSpc>
                <a:spcPct val="90000"/>
              </a:lnSpc>
              <a:defRPr/>
            </a:lvl1pPr>
            <a:lvl2pPr marL="685800" indent="-342900">
              <a:lnSpc>
                <a:spcPct val="90000"/>
              </a:lnSpc>
              <a:buFont typeface="Wingdings" charset="2"/>
              <a:buChar char="§"/>
              <a:tabLst>
                <a:tab pos="471488" algn="l"/>
              </a:tabLst>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
        <p:nvSpPr>
          <p:cNvPr id="2" name="Slide Number Placeholder 1"/>
          <p:cNvSpPr>
            <a:spLocks noGrp="1"/>
          </p:cNvSpPr>
          <p:nvPr>
            <p:ph type="sldNum" sz="quarter" idx="10"/>
          </p:nvPr>
        </p:nvSpPr>
        <p:spPr/>
        <p:txBody>
          <a:bodyPr/>
          <a:lstStyle/>
          <a:p>
            <a:fld id="{30DB7900-D72E-4025-AF90-97BD6DF59E7D}" type="slidenum">
              <a:rPr lang="en-US" smtClean="0"/>
              <a:pPr/>
              <a:t>‹#›</a:t>
            </a:fld>
            <a:endParaRPr lang="en-US"/>
          </a:p>
        </p:txBody>
      </p:sp>
    </p:spTree>
    <p:extLst>
      <p:ext uri="{BB962C8B-B14F-4D97-AF65-F5344CB8AC3E}">
        <p14:creationId xmlns:p14="http://schemas.microsoft.com/office/powerpoint/2010/main" val="2350241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30DB7900-D72E-4025-AF90-97BD6DF59E7D}" type="slidenum">
              <a:rPr lang="en-US" smtClean="0"/>
              <a:pPr/>
              <a:t>‹#›</a:t>
            </a:fld>
            <a:endParaRPr lang="en-US"/>
          </a:p>
        </p:txBody>
      </p:sp>
    </p:spTree>
    <p:extLst>
      <p:ext uri="{BB962C8B-B14F-4D97-AF65-F5344CB8AC3E}">
        <p14:creationId xmlns:p14="http://schemas.microsoft.com/office/powerpoint/2010/main" val="1217384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0DB7900-D72E-4025-AF90-97BD6DF59E7D}" type="slidenum">
              <a:rPr lang="en-US" smtClean="0"/>
              <a:pPr/>
              <a:t>‹#›</a:t>
            </a:fld>
            <a:endParaRPr lang="en-US"/>
          </a:p>
        </p:txBody>
      </p:sp>
    </p:spTree>
    <p:extLst>
      <p:ext uri="{BB962C8B-B14F-4D97-AF65-F5344CB8AC3E}">
        <p14:creationId xmlns:p14="http://schemas.microsoft.com/office/powerpoint/2010/main" val="15900643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
        <p:nvSpPr>
          <p:cNvPr id="2" name="Slide Number Placeholder 1"/>
          <p:cNvSpPr>
            <a:spLocks noGrp="1"/>
          </p:cNvSpPr>
          <p:nvPr>
            <p:ph type="sldNum" sz="quarter" idx="12"/>
          </p:nvPr>
        </p:nvSpPr>
        <p:spPr/>
        <p:txBody>
          <a:bodyPr/>
          <a:lstStyle/>
          <a:p>
            <a:fld id="{30DB7900-D72E-4025-AF90-97BD6DF59E7D}" type="slidenum">
              <a:rPr lang="en-US" smtClean="0"/>
              <a:pPr/>
              <a:t>‹#›</a:t>
            </a:fld>
            <a:endParaRPr lang="en-US"/>
          </a:p>
        </p:txBody>
      </p:sp>
    </p:spTree>
    <p:extLst>
      <p:ext uri="{BB962C8B-B14F-4D97-AF65-F5344CB8AC3E}">
        <p14:creationId xmlns:p14="http://schemas.microsoft.com/office/powerpoint/2010/main" val="3642012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sz="7200" i="0" spc="-75" baseline="0">
                <a:gradFill>
                  <a:gsLst>
                    <a:gs pos="0">
                      <a:schemeClr val="tx1"/>
                    </a:gs>
                    <a:gs pos="100000">
                      <a:schemeClr val="tx1"/>
                    </a:gs>
                  </a:gsLst>
                  <a:lin ang="5400000" scaled="0"/>
                </a:gradFill>
                <a:latin typeface="Garamond" panose="02020404030301010803" pitchFamily="18"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384673" y="2337930"/>
            <a:ext cx="5636696" cy="443198"/>
          </a:xfrm>
        </p:spPr>
        <p:txBody>
          <a:bodyPr/>
          <a:lstStyle>
            <a:lvl1pPr marL="0" indent="0">
              <a:buNone/>
              <a:defRPr spc="-75" baseline="0">
                <a:gradFill>
                  <a:gsLst>
                    <a:gs pos="0">
                      <a:schemeClr val="tx1"/>
                    </a:gs>
                    <a:gs pos="100000">
                      <a:schemeClr val="tx1"/>
                    </a:gs>
                  </a:gsLst>
                  <a:lin ang="5400000" scaled="0"/>
                </a:gradFill>
                <a:latin typeface="Garamond" panose="02020404030301010803" pitchFamily="18" charset="0"/>
              </a:defRPr>
            </a:lvl1pPr>
          </a:lstStyle>
          <a:p>
            <a:pPr lvl="0"/>
            <a:r>
              <a:rPr lang="en-US" dirty="0" smtClean="0"/>
              <a:t>Speaker Title</a:t>
            </a:r>
            <a:endParaRPr lang="en-US" dirty="0"/>
          </a:p>
        </p:txBody>
      </p:sp>
      <p:pic>
        <p:nvPicPr>
          <p:cNvPr id="5" name="Picture 2" descr="C:\Users\chengkai\AppData\Local\Temp\Rar$DRa0.306\UTA_A-logo_Sml_2c-rgb.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147748" y="4486518"/>
            <a:ext cx="925009" cy="61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687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sz="7200" i="0" spc="-75" baseline="0">
                <a:gradFill>
                  <a:gsLst>
                    <a:gs pos="0">
                      <a:schemeClr val="tx1"/>
                    </a:gs>
                    <a:gs pos="100000">
                      <a:schemeClr val="tx1"/>
                    </a:gs>
                  </a:gsLst>
                  <a:lin ang="5400000" scaled="0"/>
                </a:gradFill>
                <a:latin typeface="Garamond" panose="02020404030301010803" pitchFamily="18" charset="0"/>
              </a:defRPr>
            </a:lvl1pPr>
          </a:lstStyle>
          <a:p>
            <a:pPr lvl="0"/>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2" descr="C:\Users\chengkai\AppData\Local\Temp\Rar$DRa0.306\UTA_A-logo_Sml_2c-rgb.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147748" y="4486518"/>
            <a:ext cx="925009" cy="61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52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2" descr="C:\Users\chengkai\AppData\Local\Temp\Rar$DRa0.306\UTA_A-logo_Sml_2c-rgb.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147748" y="4486518"/>
            <a:ext cx="925009" cy="61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415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3.png"/><Relationship Id="rId13"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085851"/>
            <a:ext cx="8363937" cy="196669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3074" name="Picture 2" descr="C:\home\clouds\Google Drive\Management\IDIR\idirlogo\idirlogo.png"/>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7934792" y="4693411"/>
            <a:ext cx="1174643" cy="4500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chengkai\AppData\Local\Temp\Rar$DRa0.306\UTA_A-logo_Sml_2c-rgb.png"/>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8564058" y="72217"/>
            <a:ext cx="545377" cy="482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userDrawn="1"/>
        </p:nvSpPr>
        <p:spPr>
          <a:xfrm>
            <a:off x="3085106" y="4989612"/>
            <a:ext cx="3557064" cy="153888"/>
          </a:xfrm>
          <a:prstGeom prst="rect">
            <a:avLst/>
          </a:prstGeom>
          <a:noFill/>
        </p:spPr>
        <p:txBody>
          <a:bodyPr wrap="none" lIns="0" tIns="0" rIns="0" bIns="0" rtlCol="0">
            <a:spAutoFit/>
          </a:bodyPr>
          <a:lstStyle/>
          <a:p>
            <a:r>
              <a:rPr lang="en-US" sz="1000" dirty="0" smtClean="0">
                <a:latin typeface="Garamond" panose="02020404030301010803" pitchFamily="18" charset="0"/>
              </a:rPr>
              <a:t>©2015-2017 </a:t>
            </a:r>
            <a:r>
              <a:rPr lang="en-US" sz="1000" dirty="0">
                <a:latin typeface="Garamond" panose="02020404030301010803" pitchFamily="18" charset="0"/>
              </a:rPr>
              <a:t>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4" name="Slide Number Placeholder 3"/>
          <p:cNvSpPr>
            <a:spLocks noGrp="1"/>
          </p:cNvSpPr>
          <p:nvPr>
            <p:ph type="sldNum" sz="quarter" idx="4"/>
          </p:nvPr>
        </p:nvSpPr>
        <p:spPr>
          <a:xfrm>
            <a:off x="0" y="4852293"/>
            <a:ext cx="2133600" cy="274637"/>
          </a:xfrm>
          <a:prstGeom prst="rect">
            <a:avLst/>
          </a:prstGeom>
        </p:spPr>
        <p:txBody>
          <a:bodyPr vert="horz" lIns="91440" tIns="45720" rIns="91440" bIns="45720" rtlCol="0" anchor="ctr"/>
          <a:lstStyle>
            <a:lvl1pPr algn="l">
              <a:defRPr sz="1200" b="1">
                <a:solidFill>
                  <a:schemeClr val="tx1"/>
                </a:solidFill>
              </a:defRPr>
            </a:lvl1pPr>
          </a:lstStyle>
          <a:p>
            <a:fld id="{30DB7900-D72E-4025-AF90-97BD6DF59E7D}" type="slidenum">
              <a:rPr lang="en-US" smtClean="0"/>
              <a:pPr/>
              <a:t>‹#›</a:t>
            </a:fld>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39" r:id="rId4"/>
    <p:sldLayoutId id="2147483740" r:id="rId5"/>
    <p:sldLayoutId id="2147483775" r:id="rId6"/>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ftr="0" dt="0"/>
  <p:txStyles>
    <p:title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p:titleStyle>
    <p:body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085851"/>
            <a:ext cx="8363937" cy="196669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2" descr="C:\Users\chengkai\AppData\Local\Temp\Rar$DRa0.306\UTA_A-logo_Sml_2c-rgb.png"/>
          <p:cNvPicPr>
            <a:picLocks noChangeAspect="1" noChangeArrowheads="1"/>
          </p:cNvPicPr>
          <p:nvPr userDrawn="1"/>
        </p:nvPicPr>
        <p:blipFill>
          <a:blip r:embed="rId12" cstate="print">
            <a:extLst>
              <a:ext uri="{28A0092B-C50C-407E-A947-70E740481C1C}">
                <a14:useLocalDpi xmlns:a14="http://schemas.microsoft.com/office/drawing/2010/main"/>
              </a:ext>
            </a:extLst>
          </a:blip>
          <a:srcRect/>
          <a:stretch>
            <a:fillRect/>
          </a:stretch>
        </p:blipFill>
        <p:spPr bwMode="auto">
          <a:xfrm>
            <a:off x="8147747" y="4280744"/>
            <a:ext cx="925009" cy="8180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ome\clouds\Google Drive\Management\IDIR\idirlogo\idirlogo-inverse.png"/>
          <p:cNvPicPr>
            <a:picLocks noChangeAspect="1" noChangeArrowheads="1"/>
          </p:cNvPicPr>
          <p:nvPr userDrawn="1"/>
        </p:nvPicPr>
        <p:blipFill>
          <a:blip r:embed="rId13" cstate="print">
            <a:extLst>
              <a:ext uri="{28A0092B-C50C-407E-A947-70E740481C1C}">
                <a14:useLocalDpi xmlns:a14="http://schemas.microsoft.com/office/drawing/2010/main"/>
              </a:ext>
            </a:extLst>
          </a:blip>
          <a:srcRect/>
          <a:stretch>
            <a:fillRect/>
          </a:stretch>
        </p:blipFill>
        <p:spPr bwMode="auto">
          <a:xfrm>
            <a:off x="6315075" y="4363784"/>
            <a:ext cx="1657350" cy="685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686047" rtl="0" eaLnBrk="1" latinLnBrk="0" hangingPunct="1">
        <a:lnSpc>
          <a:spcPct val="90000"/>
        </a:lnSpc>
        <a:spcBef>
          <a:spcPct val="0"/>
        </a:spcBef>
        <a:buNone/>
        <a:defRPr lang="en-US" sz="48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Garamond" panose="02020404030301010803" pitchFamily="18" charset="0"/>
          <a:ea typeface="+mn-ea"/>
          <a:cs typeface="Arial" charset="0"/>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tiff"/></Relationships>
</file>

<file path=ppt/slides/_rels/slide11.xml.rels><?xml version="1.0" encoding="UTF-8" standalone="yes"?>
<Relationships xmlns="http://schemas.openxmlformats.org/package/2006/relationships"><Relationship Id="rId3" Type="http://schemas.openxmlformats.org/officeDocument/2006/relationships/hyperlink" Target="https://idir.uta.edu/index.php/File:UTA_Logo.png" TargetMode="External"/><Relationship Id="rId4" Type="http://schemas.openxmlformats.org/officeDocument/2006/relationships/image" Target="../media/image20.png"/><Relationship Id="rId5" Type="http://schemas.openxmlformats.org/officeDocument/2006/relationships/hyperlink" Target="https://idir.uta.edu/index.php/File:NSF.png" TargetMode="External"/><Relationship Id="rId6" Type="http://schemas.openxmlformats.org/officeDocument/2006/relationships/image" Target="../media/image21.png"/><Relationship Id="rId7" Type="http://schemas.openxmlformats.org/officeDocument/2006/relationships/image" Target="../media/image22.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politicalbots.org/?p=106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tif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25991" y="3254990"/>
            <a:ext cx="2518009" cy="1888509"/>
          </a:xfrm>
          <a:prstGeom prst="rect">
            <a:avLst/>
          </a:prstGeom>
        </p:spPr>
      </p:pic>
      <p:pic>
        <p:nvPicPr>
          <p:cNvPr id="5" name="Picture 3" descr="C:\Users\chengkai\AppData\Local\Temp\Rar$DRa0.823\downloads\original-6017-5295379.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31869" y="53937"/>
            <a:ext cx="2925982" cy="243781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p:cNvSpPr txBox="1">
            <a:spLocks/>
          </p:cNvSpPr>
          <p:nvPr/>
        </p:nvSpPr>
        <p:spPr>
          <a:xfrm>
            <a:off x="160020" y="2658734"/>
            <a:ext cx="8869680" cy="468630"/>
          </a:xfrm>
          <a:prstGeom prst="rect">
            <a:avLst/>
          </a:prstGeom>
        </p:spPr>
        <p:txBody>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pPr algn="ctr"/>
            <a:r>
              <a:rPr lang="en-US" sz="3000" b="1" dirty="0" smtClean="0">
                <a:solidFill>
                  <a:srgbClr val="EE8200"/>
                </a:solidFill>
              </a:rPr>
              <a:t>Toward Building an Automated Fact-checking System</a:t>
            </a:r>
            <a:endParaRPr lang="en-US" sz="3000" b="1" dirty="0">
              <a:solidFill>
                <a:srgbClr val="EE8200"/>
              </a:solidFill>
            </a:endParaRPr>
          </a:p>
        </p:txBody>
      </p:sp>
      <p:sp>
        <p:nvSpPr>
          <p:cNvPr id="9" name="Text Placeholder 6"/>
          <p:cNvSpPr>
            <a:spLocks noGrp="1"/>
          </p:cNvSpPr>
          <p:nvPr>
            <p:ph type="body" sz="quarter" idx="11"/>
          </p:nvPr>
        </p:nvSpPr>
        <p:spPr>
          <a:xfrm>
            <a:off x="723014" y="3489967"/>
            <a:ext cx="5741581" cy="1123384"/>
          </a:xfrm>
        </p:spPr>
        <p:txBody>
          <a:bodyPr/>
          <a:lstStyle/>
          <a:p>
            <a:r>
              <a:rPr lang="en-US" sz="2000" dirty="0" smtClean="0">
                <a:solidFill>
                  <a:schemeClr val="tx1"/>
                </a:solidFill>
                <a:latin typeface="Garamond" panose="02020404030301010803" pitchFamily="18" charset="0"/>
              </a:rPr>
              <a:t>Damian Jimenez</a:t>
            </a:r>
            <a:endParaRPr lang="en-US" sz="2000" dirty="0">
              <a:solidFill>
                <a:schemeClr val="tx1"/>
              </a:solidFill>
              <a:latin typeface="Garamond" panose="02020404030301010803" pitchFamily="18" charset="0"/>
            </a:endParaRPr>
          </a:p>
          <a:p>
            <a:r>
              <a:rPr lang="en-US" sz="2000" dirty="0" smtClean="0">
                <a:solidFill>
                  <a:schemeClr val="tx1"/>
                </a:solidFill>
                <a:latin typeface="Garamond" panose="02020404030301010803" pitchFamily="18" charset="0"/>
              </a:rPr>
              <a:t>Department </a:t>
            </a:r>
            <a:r>
              <a:rPr lang="en-US" sz="2000" dirty="0">
                <a:solidFill>
                  <a:schemeClr val="tx1"/>
                </a:solidFill>
                <a:latin typeface="Garamond" panose="02020404030301010803" pitchFamily="18" charset="0"/>
              </a:rPr>
              <a:t>of Computer Science and Engineering</a:t>
            </a:r>
          </a:p>
          <a:p>
            <a:r>
              <a:rPr lang="en-US" sz="2000" dirty="0" smtClean="0">
                <a:solidFill>
                  <a:schemeClr val="tx1"/>
                </a:solidFill>
                <a:latin typeface="Garamond" panose="02020404030301010803" pitchFamily="18" charset="0"/>
              </a:rPr>
              <a:t>University </a:t>
            </a:r>
            <a:r>
              <a:rPr lang="en-US" sz="2000" dirty="0">
                <a:solidFill>
                  <a:schemeClr val="tx1"/>
                </a:solidFill>
                <a:latin typeface="Garamond" panose="02020404030301010803" pitchFamily="18" charset="0"/>
              </a:rPr>
              <a:t>of Texas at </a:t>
            </a:r>
            <a:r>
              <a:rPr lang="en-US" sz="2000" dirty="0" smtClean="0">
                <a:solidFill>
                  <a:schemeClr val="tx1"/>
                </a:solidFill>
                <a:latin typeface="Garamond" panose="02020404030301010803" pitchFamily="18" charset="0"/>
              </a:rPr>
              <a:t>Arlington</a:t>
            </a:r>
          </a:p>
          <a:p>
            <a:endParaRPr lang="en-US" sz="1000" dirty="0">
              <a:solidFill>
                <a:schemeClr val="tx1"/>
              </a:solidFill>
              <a:latin typeface="Garamond" panose="02020404030301010803" pitchFamily="18" charset="0"/>
            </a:endParaRPr>
          </a:p>
        </p:txBody>
      </p:sp>
    </p:spTree>
    <p:extLst>
      <p:ext uri="{BB962C8B-B14F-4D97-AF65-F5344CB8AC3E}">
        <p14:creationId xmlns:p14="http://schemas.microsoft.com/office/powerpoint/2010/main" val="1812521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0DB7900-D72E-4025-AF90-97BD6DF59E7D}" type="slidenum">
              <a:rPr lang="en-US" smtClean="0"/>
              <a:pPr/>
              <a:t>10</a:t>
            </a:fld>
            <a:endParaRPr lang="en-US"/>
          </a:p>
        </p:txBody>
      </p:sp>
      <p:pic>
        <p:nvPicPr>
          <p:cNvPr id="5" name="Picture 4"/>
          <p:cNvPicPr>
            <a:picLocks noChangeAspect="1"/>
          </p:cNvPicPr>
          <p:nvPr/>
        </p:nvPicPr>
        <p:blipFill>
          <a:blip r:embed="rId2"/>
          <a:stretch>
            <a:fillRect/>
          </a:stretch>
        </p:blipFill>
        <p:spPr>
          <a:xfrm>
            <a:off x="0" y="774513"/>
            <a:ext cx="9144000" cy="3594473"/>
          </a:xfrm>
          <a:prstGeom prst="rect">
            <a:avLst/>
          </a:prstGeom>
        </p:spPr>
      </p:pic>
    </p:spTree>
    <p:extLst>
      <p:ext uri="{BB962C8B-B14F-4D97-AF65-F5344CB8AC3E}">
        <p14:creationId xmlns:p14="http://schemas.microsoft.com/office/powerpoint/2010/main" val="1735361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Acknowledgment</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6" y="771525"/>
            <a:ext cx="8363938" cy="559449"/>
          </a:xfrm>
        </p:spPr>
        <p:txBody>
          <a:bodyPr/>
          <a:lstStyle/>
          <a:p>
            <a:r>
              <a:rPr lang="en-US" sz="4000" dirty="0" smtClean="0">
                <a:solidFill>
                  <a:srgbClr val="F58026"/>
                </a:solidFill>
                <a:latin typeface="Garamond" panose="02020404030301010803" pitchFamily="18" charset="0"/>
              </a:rPr>
              <a:t>Funding sponsors</a:t>
            </a:r>
            <a:endParaRPr lang="en-US" sz="4000" dirty="0">
              <a:solidFill>
                <a:srgbClr val="F58026"/>
              </a:solidFill>
              <a:latin typeface="Garamond" panose="02020404030301010803" pitchFamily="18" charset="0"/>
            </a:endParaRPr>
          </a:p>
        </p:txBody>
      </p:sp>
      <p:sp>
        <p:nvSpPr>
          <p:cNvPr id="6" name="Rectangle 5"/>
          <p:cNvSpPr/>
          <p:nvPr/>
        </p:nvSpPr>
        <p:spPr>
          <a:xfrm>
            <a:off x="381664" y="2521309"/>
            <a:ext cx="8348869" cy="1631216"/>
          </a:xfrm>
          <a:prstGeom prst="rect">
            <a:avLst/>
          </a:prstGeom>
        </p:spPr>
        <p:txBody>
          <a:bodyPr wrap="square">
            <a:spAutoFit/>
          </a:bodyPr>
          <a:lstStyle/>
          <a:p>
            <a:r>
              <a:rPr lang="en-US" sz="2000" b="1" dirty="0">
                <a:latin typeface="Garamond" panose="02020404030301010803" pitchFamily="18" charset="0"/>
              </a:rPr>
              <a:t>Disclaimer</a:t>
            </a:r>
            <a:r>
              <a:rPr lang="en-US" sz="2000" dirty="0">
                <a:latin typeface="Garamond" panose="02020404030301010803" pitchFamily="18" charset="0"/>
              </a:rPr>
              <a:t>: This material is based upon work partially supported by the National Science Foundation Grants </a:t>
            </a:r>
            <a:r>
              <a:rPr lang="en-US" sz="2000" dirty="0" smtClean="0">
                <a:latin typeface="Garamond" panose="02020404030301010803" pitchFamily="18" charset="0"/>
              </a:rPr>
              <a:t>1408928 </a:t>
            </a:r>
            <a:r>
              <a:rPr lang="en-US" sz="2000" dirty="0">
                <a:latin typeface="Garamond" panose="02020404030301010803" pitchFamily="18" charset="0"/>
              </a:rPr>
              <a:t>and </a:t>
            </a:r>
            <a:r>
              <a:rPr lang="en-US" sz="2000" dirty="0" smtClean="0">
                <a:latin typeface="Garamond" panose="02020404030301010803" pitchFamily="18" charset="0"/>
              </a:rPr>
              <a:t>1565699 and a Knight Prototype Fund from the Knight Foundation. </a:t>
            </a:r>
            <a:r>
              <a:rPr lang="en-US" sz="2000" dirty="0">
                <a:latin typeface="Garamond" panose="02020404030301010803" pitchFamily="18" charset="0"/>
              </a:rPr>
              <a:t>Any opinions, findings, and conclusions or recommendations expressed in this material are those of the author(s) and do not necessarily reflect the views of the funding agencies.</a:t>
            </a:r>
          </a:p>
        </p:txBody>
      </p:sp>
      <p:pic>
        <p:nvPicPr>
          <p:cNvPr id="1045" name="Picture 21" descr="UTA Logo.pn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84204" y="1767117"/>
            <a:ext cx="1871162" cy="44440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NSF.png">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71609" y="1512844"/>
            <a:ext cx="1270594" cy="95294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Image result for knight found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knight founda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Image result for knight foundati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http://o6ych40o0am16zwr12vywxa1ccx.wpengine.netdna-cdn.com/files/2010/09/KnightLOGO.jp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085214" y="1590675"/>
            <a:ext cx="947542" cy="834035"/>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1"/>
          </p:nvPr>
        </p:nvSpPr>
        <p:spPr/>
        <p:txBody>
          <a:bodyPr/>
          <a:lstStyle/>
          <a:p>
            <a:fld id="{30DB7900-D72E-4025-AF90-97BD6DF59E7D}" type="slidenum">
              <a:rPr lang="en-US" smtClean="0"/>
              <a:pPr/>
              <a:t>11</a:t>
            </a:fld>
            <a:endParaRPr lang="en-US"/>
          </a:p>
        </p:txBody>
      </p:sp>
    </p:spTree>
    <p:extLst>
      <p:ext uri="{BB962C8B-B14F-4D97-AF65-F5344CB8AC3E}">
        <p14:creationId xmlns:p14="http://schemas.microsoft.com/office/powerpoint/2010/main" val="3397482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Thank You!  Questions?</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6" y="1085850"/>
            <a:ext cx="8363938" cy="553998"/>
          </a:xfrm>
        </p:spPr>
        <p:txBody>
          <a:bodyPr/>
          <a:lstStyle/>
          <a:p>
            <a:pPr algn="ctr"/>
            <a:r>
              <a:rPr lang="en-US" sz="4000" b="1" dirty="0" smtClean="0"/>
              <a:t>http://</a:t>
            </a:r>
            <a:r>
              <a:rPr lang="en-US" sz="4000" b="1" dirty="0" err="1" smtClean="0"/>
              <a:t>idir.uta.edu</a:t>
            </a:r>
            <a:r>
              <a:rPr lang="en-US" sz="4000" b="1" dirty="0" smtClean="0"/>
              <a:t>/</a:t>
            </a:r>
            <a:r>
              <a:rPr lang="en-US" sz="4000" b="1" dirty="0" err="1" smtClean="0"/>
              <a:t>claimbuster</a:t>
            </a:r>
            <a:endParaRPr lang="en-US" sz="4000" b="1" dirty="0" smtClean="0"/>
          </a:p>
        </p:txBody>
      </p:sp>
      <p:sp>
        <p:nvSpPr>
          <p:cNvPr id="5" name="Slide Number Placeholder 4"/>
          <p:cNvSpPr>
            <a:spLocks noGrp="1"/>
          </p:cNvSpPr>
          <p:nvPr>
            <p:ph type="sldNum" sz="quarter" idx="11"/>
          </p:nvPr>
        </p:nvSpPr>
        <p:spPr/>
        <p:txBody>
          <a:bodyPr/>
          <a:lstStyle/>
          <a:p>
            <a:fld id="{30DB7900-D72E-4025-AF90-97BD6DF59E7D}" type="slidenum">
              <a:rPr lang="en-US" smtClean="0"/>
              <a:pPr/>
              <a:t>12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99648" y="2022401"/>
            <a:ext cx="3331052" cy="2498291"/>
          </a:xfrm>
          <a:prstGeom prst="rect">
            <a:avLst/>
          </a:prstGeom>
        </p:spPr>
      </p:pic>
      <p:pic>
        <p:nvPicPr>
          <p:cNvPr id="7" name="Picture 3" descr="C:\Users\chengkai\AppData\Local\Temp\Rar$DRa0.823\downloads\original-6017-5295379.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52203" y="1889451"/>
            <a:ext cx="3060997" cy="255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145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809469"/>
            <a:ext cx="8363938" cy="4127284"/>
          </a:xfrm>
        </p:spPr>
        <p:txBody>
          <a:bodyPr/>
          <a:lstStyle/>
          <a:p>
            <a:r>
              <a:rPr lang="en-US" sz="2800" dirty="0" smtClean="0"/>
              <a:t>Politicians make </a:t>
            </a:r>
            <a:r>
              <a:rPr lang="en-US" sz="2800" dirty="0" smtClean="0"/>
              <a:t>false, </a:t>
            </a:r>
            <a:r>
              <a:rPr lang="en-US" sz="2800" dirty="0" smtClean="0"/>
              <a:t>and misleading claims all the time. </a:t>
            </a:r>
          </a:p>
          <a:p>
            <a:pPr marL="457200" lvl="1" indent="-457200">
              <a:buFont typeface="Courier New" panose="02070309020205020404" pitchFamily="49" charset="0"/>
              <a:buChar char="o"/>
              <a:tabLst/>
            </a:pPr>
            <a:r>
              <a:rPr lang="en-US" dirty="0" smtClean="0">
                <a:solidFill>
                  <a:srgbClr val="EE8200"/>
                </a:solidFill>
              </a:rPr>
              <a:t>Fake-news floods the Internet; exacerbated by social media (“filter </a:t>
            </a:r>
            <a:r>
              <a:rPr lang="en-US" dirty="0">
                <a:solidFill>
                  <a:srgbClr val="EE8200"/>
                </a:solidFill>
              </a:rPr>
              <a:t>bubbles” and “echo </a:t>
            </a:r>
            <a:r>
              <a:rPr lang="en-US" dirty="0" smtClean="0">
                <a:solidFill>
                  <a:srgbClr val="EE8200"/>
                </a:solidFill>
              </a:rPr>
              <a:t>chambers”).</a:t>
            </a:r>
          </a:p>
          <a:p>
            <a:pPr lvl="1"/>
            <a:r>
              <a:rPr lang="en-US" sz="2200" dirty="0" smtClean="0">
                <a:solidFill>
                  <a:schemeClr val="tx1"/>
                </a:solidFill>
              </a:rPr>
              <a:t>Facebook trend topic algorithms promoted fake-news.</a:t>
            </a:r>
          </a:p>
          <a:p>
            <a:pPr lvl="1"/>
            <a:r>
              <a:rPr lang="en-US" sz="2200" dirty="0"/>
              <a:t>A sample of 140,000 Twitter users in the battleground state of Michigan shared as many junk news items as professional news during the final ten days of the 2016 election. </a:t>
            </a:r>
            <a:r>
              <a:rPr lang="en-US" sz="2000" dirty="0" smtClean="0">
                <a:hlinkClick r:id="rId2"/>
              </a:rPr>
              <a:t>http</a:t>
            </a:r>
            <a:r>
              <a:rPr lang="en-US" sz="2000" dirty="0">
                <a:hlinkClick r:id="rId2"/>
              </a:rPr>
              <a:t>://politicalbots.org/?</a:t>
            </a:r>
            <a:r>
              <a:rPr lang="en-US" sz="2000" dirty="0" smtClean="0">
                <a:hlinkClick r:id="rId2"/>
              </a:rPr>
              <a:t>p=1064</a:t>
            </a:r>
            <a:endParaRPr lang="en-US" sz="2000" dirty="0" smtClean="0"/>
          </a:p>
          <a:p>
            <a:r>
              <a:rPr lang="en-US" sz="2800" dirty="0" smtClean="0"/>
              <a:t>National security threats:</a:t>
            </a:r>
          </a:p>
          <a:p>
            <a:pPr lvl="1"/>
            <a:r>
              <a:rPr lang="en-US" sz="2200" dirty="0" smtClean="0">
                <a:solidFill>
                  <a:schemeClr val="tx1"/>
                </a:solidFill>
              </a:rPr>
              <a:t>U.S. intelligence community concluded that the Russian government interfered with the 2016 election. F</a:t>
            </a:r>
            <a:r>
              <a:rPr lang="en-US" sz="2200" dirty="0" smtClean="0"/>
              <a:t>ake-news websites and bots </a:t>
            </a:r>
            <a:r>
              <a:rPr lang="en-US" sz="2200" dirty="0" smtClean="0"/>
              <a:t>used</a:t>
            </a:r>
            <a:r>
              <a:rPr lang="en-US" sz="2200" dirty="0" smtClean="0"/>
              <a:t>.</a:t>
            </a:r>
          </a:p>
          <a:p>
            <a:pPr lvl="1"/>
            <a:r>
              <a:rPr lang="en-US" sz="2200" dirty="0" smtClean="0"/>
              <a:t>“</a:t>
            </a:r>
            <a:r>
              <a:rPr lang="en-US" sz="2200" dirty="0" err="1" smtClean="0"/>
              <a:t>Pizzagate</a:t>
            </a:r>
            <a:r>
              <a:rPr lang="en-US" sz="2200" dirty="0" smtClean="0"/>
              <a:t>”</a:t>
            </a:r>
          </a:p>
        </p:txBody>
      </p:sp>
      <p:sp>
        <p:nvSpPr>
          <p:cNvPr id="3" name="Title 2"/>
          <p:cNvSpPr>
            <a:spLocks noGrp="1"/>
          </p:cNvSpPr>
          <p:nvPr>
            <p:ph type="title"/>
          </p:nvPr>
        </p:nvSpPr>
        <p:spPr>
          <a:xfrm>
            <a:off x="389436" y="171450"/>
            <a:ext cx="8363938" cy="553998"/>
          </a:xfrm>
        </p:spPr>
        <p:txBody>
          <a:bodyPr/>
          <a:lstStyle/>
          <a:p>
            <a:r>
              <a:rPr lang="en-US" sz="4000" dirty="0" smtClean="0"/>
              <a:t>Society’s </a:t>
            </a:r>
            <a:r>
              <a:rPr lang="en-US" sz="4000" dirty="0" smtClean="0"/>
              <a:t>Struggle with Falsehoods</a:t>
            </a:r>
            <a:endParaRPr lang="en-US" sz="4000" dirty="0"/>
          </a:p>
        </p:txBody>
      </p:sp>
      <p:sp>
        <p:nvSpPr>
          <p:cNvPr id="4" name="Slide Number Placeholder 3"/>
          <p:cNvSpPr>
            <a:spLocks noGrp="1"/>
          </p:cNvSpPr>
          <p:nvPr>
            <p:ph type="sldNum" sz="quarter" idx="10"/>
          </p:nvPr>
        </p:nvSpPr>
        <p:spPr/>
        <p:txBody>
          <a:bodyPr/>
          <a:lstStyle/>
          <a:p>
            <a:fld id="{30DB7900-D72E-4025-AF90-97BD6DF59E7D}" type="slidenum">
              <a:rPr lang="en-US" smtClean="0"/>
              <a:pPr/>
              <a:t>2</a:t>
            </a:fld>
            <a:endParaRPr lang="en-US" dirty="0"/>
          </a:p>
        </p:txBody>
      </p:sp>
    </p:spTree>
    <p:extLst>
      <p:ext uri="{BB962C8B-B14F-4D97-AF65-F5344CB8AC3E}">
        <p14:creationId xmlns:p14="http://schemas.microsoft.com/office/powerpoint/2010/main" val="1257591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0DB7900-D72E-4025-AF90-97BD6DF59E7D}" type="slidenum">
              <a:rPr lang="en-US" smtClean="0"/>
              <a:pPr/>
              <a:t>3</a:t>
            </a:fld>
            <a:endParaRPr lang="en-US"/>
          </a:p>
        </p:txBody>
      </p:sp>
      <p:sp>
        <p:nvSpPr>
          <p:cNvPr id="5" name="AutoShape 2" descr="Image result for cnn"/>
          <p:cNvSpPr>
            <a:spLocks noChangeAspect="1" noChangeArrowheads="1"/>
          </p:cNvSpPr>
          <p:nvPr/>
        </p:nvSpPr>
        <p:spPr bwMode="auto">
          <a:xfrm>
            <a:off x="155575" y="-3730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5575" y="905740"/>
            <a:ext cx="8794354" cy="396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itle 1"/>
          <p:cNvSpPr>
            <a:spLocks noGrp="1"/>
          </p:cNvSpPr>
          <p:nvPr>
            <p:ph type="title"/>
          </p:nvPr>
        </p:nvSpPr>
        <p:spPr>
          <a:xfrm>
            <a:off x="389436" y="171450"/>
            <a:ext cx="8363938" cy="671402"/>
          </a:xfrm>
        </p:spPr>
        <p:txBody>
          <a:bodyPr/>
          <a:lstStyle/>
          <a:p>
            <a:r>
              <a:rPr lang="en-US" dirty="0" smtClean="0">
                <a:solidFill>
                  <a:srgbClr val="0064B1"/>
                </a:solidFill>
                <a:latin typeface="Garamond" panose="02020404030301010803" pitchFamily="18" charset="0"/>
              </a:rPr>
              <a:t>The First-ever End-to-end System</a:t>
            </a:r>
            <a:endParaRPr lang="en-US" dirty="0">
              <a:solidFill>
                <a:srgbClr val="0064B1"/>
              </a:solidFill>
              <a:latin typeface="Garamond" panose="02020404030301010803" pitchFamily="18" charset="0"/>
            </a:endParaRPr>
          </a:p>
        </p:txBody>
      </p:sp>
    </p:spTree>
    <p:extLst>
      <p:ext uri="{BB962C8B-B14F-4D97-AF65-F5344CB8AC3E}">
        <p14:creationId xmlns:p14="http://schemas.microsoft.com/office/powerpoint/2010/main" val="1887773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4</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8438" y="0"/>
            <a:ext cx="7814751" cy="4634487"/>
          </a:xfrm>
          <a:prstGeom prst="rect">
            <a:avLst/>
          </a:prstGeom>
        </p:spPr>
      </p:pic>
      <p:sp>
        <p:nvSpPr>
          <p:cNvPr id="5" name="TextBox 4"/>
          <p:cNvSpPr txBox="1"/>
          <p:nvPr/>
        </p:nvSpPr>
        <p:spPr>
          <a:xfrm>
            <a:off x="478438" y="4250947"/>
            <a:ext cx="4261167" cy="492443"/>
          </a:xfrm>
          <a:prstGeom prst="rect">
            <a:avLst/>
          </a:prstGeom>
          <a:noFill/>
        </p:spPr>
        <p:txBody>
          <a:bodyPr wrap="none" lIns="0" tIns="0" rIns="0" bIns="0" rtlCol="0">
            <a:spAutoFit/>
          </a:bodyPr>
          <a:lstStyle/>
          <a:p>
            <a:r>
              <a:rPr lang="en-US" sz="3200" b="1" dirty="0" err="1" smtClean="0">
                <a:solidFill>
                  <a:srgbClr val="EE8200"/>
                </a:solidFill>
                <a:latin typeface="Garamond" charset="0"/>
                <a:ea typeface="Garamond" charset="0"/>
                <a:cs typeface="Garamond" charset="0"/>
              </a:rPr>
              <a:t>idir.uta.edu</a:t>
            </a:r>
            <a:r>
              <a:rPr lang="en-US" sz="3200" b="1" dirty="0" smtClean="0">
                <a:solidFill>
                  <a:srgbClr val="EE8200"/>
                </a:solidFill>
                <a:latin typeface="Garamond" charset="0"/>
                <a:ea typeface="Garamond" charset="0"/>
                <a:cs typeface="Garamond" charset="0"/>
              </a:rPr>
              <a:t>/</a:t>
            </a:r>
            <a:r>
              <a:rPr lang="en-US" sz="3200" b="1" dirty="0" err="1" smtClean="0">
                <a:solidFill>
                  <a:srgbClr val="EE8200"/>
                </a:solidFill>
                <a:latin typeface="Garamond" charset="0"/>
                <a:ea typeface="Garamond" charset="0"/>
                <a:cs typeface="Garamond" charset="0"/>
              </a:rPr>
              <a:t>claimbuster</a:t>
            </a:r>
            <a:endParaRPr lang="en-US" sz="3200" b="1" dirty="0" smtClean="0">
              <a:solidFill>
                <a:srgbClr val="EE8200"/>
              </a:solidFill>
              <a:latin typeface="Garamond" charset="0"/>
              <a:ea typeface="Garamond" charset="0"/>
              <a:cs typeface="Garamond" charset="0"/>
            </a:endParaRPr>
          </a:p>
        </p:txBody>
      </p:sp>
      <p:sp>
        <p:nvSpPr>
          <p:cNvPr id="6" name="Rectangle 5"/>
          <p:cNvSpPr/>
          <p:nvPr/>
        </p:nvSpPr>
        <p:spPr bwMode="auto">
          <a:xfrm>
            <a:off x="1286934" y="2836332"/>
            <a:ext cx="4461934" cy="1288777"/>
          </a:xfrm>
          <a:prstGeom prst="rect">
            <a:avLst/>
          </a:prstGeom>
          <a:solidFill>
            <a:srgbClr val="FF0000">
              <a:alpha val="10000"/>
            </a:srgbClr>
          </a:solidFill>
          <a:ln w="44450"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8973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0DB7900-D72E-4025-AF90-97BD6DF59E7D}" type="slidenum">
              <a:rPr lang="en-US" smtClean="0"/>
              <a:pPr/>
              <a:t>5</a:t>
            </a:fld>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6847" y="0"/>
            <a:ext cx="7033154" cy="4906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bwMode="auto">
          <a:xfrm>
            <a:off x="3547533" y="1083734"/>
            <a:ext cx="2243668" cy="2235200"/>
          </a:xfrm>
          <a:prstGeom prst="rect">
            <a:avLst/>
          </a:prstGeom>
          <a:solidFill>
            <a:srgbClr val="FF0000">
              <a:alpha val="10000"/>
            </a:srgbClr>
          </a:solidFill>
          <a:ln w="44450"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7387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0DB7900-D72E-4025-AF90-97BD6DF59E7D}" type="slidenum">
              <a:rPr lang="en-US" smtClean="0"/>
              <a:pPr/>
              <a:t>6</a:t>
            </a:fld>
            <a:endParaRPr lang="en-US"/>
          </a:p>
        </p:txBody>
      </p:sp>
      <p:pic>
        <p:nvPicPr>
          <p:cNvPr id="5" name="Picture 4"/>
          <p:cNvPicPr>
            <a:picLocks noChangeAspect="1"/>
          </p:cNvPicPr>
          <p:nvPr/>
        </p:nvPicPr>
        <p:blipFill>
          <a:blip r:embed="rId2"/>
          <a:stretch>
            <a:fillRect/>
          </a:stretch>
        </p:blipFill>
        <p:spPr>
          <a:xfrm>
            <a:off x="76200" y="50800"/>
            <a:ext cx="7783319" cy="4749800"/>
          </a:xfrm>
          <a:prstGeom prst="rect">
            <a:avLst/>
          </a:prstGeom>
        </p:spPr>
      </p:pic>
      <p:sp>
        <p:nvSpPr>
          <p:cNvPr id="6" name="Rectangle 5"/>
          <p:cNvSpPr/>
          <p:nvPr/>
        </p:nvSpPr>
        <p:spPr bwMode="auto">
          <a:xfrm>
            <a:off x="84667" y="956732"/>
            <a:ext cx="2421466" cy="2226735"/>
          </a:xfrm>
          <a:prstGeom prst="rect">
            <a:avLst/>
          </a:prstGeom>
          <a:solidFill>
            <a:srgbClr val="FF0000">
              <a:alpha val="10000"/>
            </a:srgbClr>
          </a:solidFill>
          <a:ln w="44450"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84920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7958697" cy="886397"/>
          </a:xfrm>
        </p:spPr>
        <p:txBody>
          <a:bodyPr/>
          <a:lstStyle/>
          <a:p>
            <a:r>
              <a:rPr lang="en-US" sz="3200" dirty="0" smtClean="0"/>
              <a:t>Evaluating Limitations of Current Question Generation Tools and Question Answering Engines</a:t>
            </a:r>
            <a:endParaRPr lang="en-US" sz="3200" dirty="0"/>
          </a:p>
        </p:txBody>
      </p:sp>
      <p:sp>
        <p:nvSpPr>
          <p:cNvPr id="4" name="Slide Number Placeholder 3"/>
          <p:cNvSpPr>
            <a:spLocks noGrp="1"/>
          </p:cNvSpPr>
          <p:nvPr>
            <p:ph type="sldNum" sz="quarter" idx="10"/>
          </p:nvPr>
        </p:nvSpPr>
        <p:spPr/>
        <p:txBody>
          <a:bodyPr/>
          <a:lstStyle/>
          <a:p>
            <a:fld id="{30DB7900-D72E-4025-AF90-97BD6DF59E7D}" type="slidenum">
              <a:rPr lang="en-US" smtClean="0"/>
              <a:pPr/>
              <a:t>7</a:t>
            </a:fld>
            <a:endParaRPr lang="en-US"/>
          </a:p>
        </p:txBody>
      </p:sp>
      <p:pic>
        <p:nvPicPr>
          <p:cNvPr id="5" name="Picture 4"/>
          <p:cNvPicPr>
            <a:picLocks noChangeAspect="1"/>
          </p:cNvPicPr>
          <p:nvPr/>
        </p:nvPicPr>
        <p:blipFill>
          <a:blip r:embed="rId2"/>
          <a:stretch>
            <a:fillRect/>
          </a:stretch>
        </p:blipFill>
        <p:spPr>
          <a:xfrm>
            <a:off x="389436" y="1158155"/>
            <a:ext cx="8525964" cy="934352"/>
          </a:xfrm>
          <a:prstGeom prst="rect">
            <a:avLst/>
          </a:prstGeom>
        </p:spPr>
      </p:pic>
      <p:sp>
        <p:nvSpPr>
          <p:cNvPr id="6" name="Content Placeholder 1"/>
          <p:cNvSpPr>
            <a:spLocks noGrp="1"/>
          </p:cNvSpPr>
          <p:nvPr>
            <p:ph idx="1"/>
          </p:nvPr>
        </p:nvSpPr>
        <p:spPr>
          <a:xfrm>
            <a:off x="389436" y="2336800"/>
            <a:ext cx="6011364" cy="2486835"/>
          </a:xfrm>
        </p:spPr>
        <p:txBody>
          <a:bodyPr/>
          <a:lstStyle/>
          <a:p>
            <a:pPr marL="0" indent="0">
              <a:buNone/>
            </a:pPr>
            <a:r>
              <a:rPr lang="en-US" sz="2800" dirty="0" smtClean="0">
                <a:solidFill>
                  <a:srgbClr val="F28500"/>
                </a:solidFill>
              </a:rPr>
              <a:t>~300 claims/questions from each source: </a:t>
            </a:r>
          </a:p>
          <a:p>
            <a:r>
              <a:rPr lang="en-US" sz="2800" dirty="0" smtClean="0">
                <a:solidFill>
                  <a:schemeClr val="tx1"/>
                </a:solidFill>
              </a:rPr>
              <a:t>Claims</a:t>
            </a:r>
          </a:p>
          <a:p>
            <a:pPr lvl="1"/>
            <a:r>
              <a:rPr lang="en-US" sz="2400" dirty="0" smtClean="0">
                <a:solidFill>
                  <a:schemeClr val="tx1"/>
                </a:solidFill>
              </a:rPr>
              <a:t>Tweets with factual claims</a:t>
            </a:r>
          </a:p>
          <a:p>
            <a:pPr lvl="1"/>
            <a:r>
              <a:rPr lang="en-US" sz="2400" dirty="0" err="1" smtClean="0">
                <a:solidFill>
                  <a:schemeClr val="tx1"/>
                </a:solidFill>
              </a:rPr>
              <a:t>PolitiFact</a:t>
            </a:r>
            <a:r>
              <a:rPr lang="en-US" sz="2400" dirty="0" smtClean="0">
                <a:solidFill>
                  <a:schemeClr val="tx1"/>
                </a:solidFill>
              </a:rPr>
              <a:t> fact-checks</a:t>
            </a:r>
          </a:p>
          <a:p>
            <a:pPr lvl="1"/>
            <a:r>
              <a:rPr lang="en-US" sz="2400" dirty="0" smtClean="0">
                <a:solidFill>
                  <a:schemeClr val="tx1"/>
                </a:solidFill>
              </a:rPr>
              <a:t>“Elias Says” sports statistics</a:t>
            </a:r>
            <a:endParaRPr lang="en-US" sz="2400" dirty="0">
              <a:solidFill>
                <a:schemeClr val="tx1"/>
              </a:solidFill>
            </a:endParaRPr>
          </a:p>
          <a:p>
            <a:pPr lvl="1"/>
            <a:r>
              <a:rPr lang="en-US" altLang="zh-CN" sz="2400" dirty="0" smtClean="0">
                <a:solidFill>
                  <a:schemeClr val="tx1"/>
                </a:solidFill>
              </a:rPr>
              <a:t>Wikipedia opening-paragraph sentences</a:t>
            </a:r>
          </a:p>
        </p:txBody>
      </p:sp>
      <p:sp>
        <p:nvSpPr>
          <p:cNvPr id="7" name="Content Placeholder 1"/>
          <p:cNvSpPr txBox="1">
            <a:spLocks/>
          </p:cNvSpPr>
          <p:nvPr/>
        </p:nvSpPr>
        <p:spPr>
          <a:xfrm>
            <a:off x="5596465" y="2782565"/>
            <a:ext cx="3318935" cy="1200329"/>
          </a:xfrm>
          <a:prstGeom prst="rect">
            <a:avLst/>
          </a:prstGeom>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685800" indent="-342900" algn="l" defTabSz="686047" rtl="0" eaLnBrk="1" latinLnBrk="0" hangingPunct="1">
              <a:lnSpc>
                <a:spcPct val="90000"/>
              </a:lnSpc>
              <a:spcBef>
                <a:spcPct val="20000"/>
              </a:spcBef>
              <a:buSzPct val="90000"/>
              <a:buFont typeface="Wingdings" charset="2"/>
              <a:buChar char="§"/>
              <a:tabLst>
                <a:tab pos="47148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zh-CN" sz="2800" dirty="0" smtClean="0">
                <a:solidFill>
                  <a:schemeClr val="tx1"/>
                </a:solidFill>
              </a:rPr>
              <a:t>Questions</a:t>
            </a:r>
          </a:p>
          <a:p>
            <a:pPr lvl="1"/>
            <a:r>
              <a:rPr lang="en-US" sz="2400" dirty="0" smtClean="0">
                <a:solidFill>
                  <a:schemeClr val="tx1"/>
                </a:solidFill>
              </a:rPr>
              <a:t>Wikipedia QA dataset</a:t>
            </a:r>
          </a:p>
          <a:p>
            <a:pPr lvl="1"/>
            <a:r>
              <a:rPr lang="en-US" sz="2400" dirty="0" smtClean="0">
                <a:solidFill>
                  <a:schemeClr val="tx1"/>
                </a:solidFill>
              </a:rPr>
              <a:t>Trivia questions</a:t>
            </a:r>
            <a:endParaRPr lang="en-US" sz="1800" dirty="0">
              <a:solidFill>
                <a:schemeClr val="tx1"/>
              </a:solidFill>
            </a:endParaRPr>
          </a:p>
        </p:txBody>
      </p:sp>
    </p:spTree>
    <p:extLst>
      <p:ext uri="{BB962C8B-B14F-4D97-AF65-F5344CB8AC3E}">
        <p14:creationId xmlns:p14="http://schemas.microsoft.com/office/powerpoint/2010/main" val="1657060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0DB7900-D72E-4025-AF90-97BD6DF59E7D}" type="slidenum">
              <a:rPr lang="en-US" smtClean="0"/>
              <a:pPr/>
              <a:t>8</a:t>
            </a:fld>
            <a:endParaRPr lang="en-US"/>
          </a:p>
        </p:txBody>
      </p:sp>
      <p:sp>
        <p:nvSpPr>
          <p:cNvPr id="5" name="Rectangle 4">
            <a:extLst>
              <a:ext uri="{FF2B5EF4-FFF2-40B4-BE49-F238E27FC236}">
                <a16:creationId xmlns:a16="http://schemas.microsoft.com/office/drawing/2014/main" xmlns="" id="{D3904B7A-F017-4055-93F8-0F9480A3D2A0}"/>
              </a:ext>
            </a:extLst>
          </p:cNvPr>
          <p:cNvSpPr/>
          <p:nvPr/>
        </p:nvSpPr>
        <p:spPr>
          <a:xfrm>
            <a:off x="18860716" y="12380696"/>
            <a:ext cx="6360267" cy="707886"/>
          </a:xfrm>
          <a:prstGeom prst="rect">
            <a:avLst/>
          </a:prstGeom>
          <a:noFill/>
        </p:spPr>
        <p:txBody>
          <a:bodyPr wrap="none" lIns="91440" tIns="45720" rIns="91440" bIns="45720">
            <a:spAutoFit/>
          </a:bodyPr>
          <a:lstStyle/>
          <a:p>
            <a:pPr algn="ctr"/>
            <a:r>
              <a:rPr lang="en-US" sz="4000" b="1" dirty="0">
                <a:ln w="9525">
                  <a:solidFill>
                    <a:srgbClr val="0064B1"/>
                  </a:solidFill>
                  <a:prstDash val="solid"/>
                </a:ln>
                <a:solidFill>
                  <a:srgbClr val="F58026"/>
                </a:solidFill>
                <a:effectLst>
                  <a:outerShdw blurRad="12700" dist="38100" dir="2700000" algn="tl" rotWithShape="0">
                    <a:schemeClr val="bg1">
                      <a:lumMod val="50000"/>
                    </a:schemeClr>
                  </a:outerShdw>
                </a:effectLst>
              </a:rPr>
              <a:t>qgqa-cached.herokuapp.com</a:t>
            </a:r>
          </a:p>
        </p:txBody>
      </p:sp>
      <p:pic>
        <p:nvPicPr>
          <p:cNvPr id="6" name="Picture 5">
            <a:extLst>
              <a:ext uri="{FF2B5EF4-FFF2-40B4-BE49-F238E27FC236}">
                <a16:creationId xmlns:a16="http://schemas.microsoft.com/office/drawing/2014/main" xmlns="" id="{89E1EB8A-9D0C-4D22-BA6A-05E8562C0D0D}"/>
              </a:ext>
            </a:extLst>
          </p:cNvPr>
          <p:cNvPicPr>
            <a:picLocks noChangeAspect="1"/>
          </p:cNvPicPr>
          <p:nvPr/>
        </p:nvPicPr>
        <p:blipFill>
          <a:blip r:embed="rId2"/>
          <a:stretch>
            <a:fillRect/>
          </a:stretch>
        </p:blipFill>
        <p:spPr>
          <a:xfrm>
            <a:off x="15706726" y="13376205"/>
            <a:ext cx="12715873" cy="5613742"/>
          </a:xfrm>
          <a:prstGeom prst="rect">
            <a:avLst/>
          </a:prstGeom>
        </p:spPr>
      </p:pic>
      <p:grpSp>
        <p:nvGrpSpPr>
          <p:cNvPr id="8" name="Group 7"/>
          <p:cNvGrpSpPr/>
          <p:nvPr/>
        </p:nvGrpSpPr>
        <p:grpSpPr>
          <a:xfrm>
            <a:off x="0" y="0"/>
            <a:ext cx="8525933" cy="4395024"/>
            <a:chOff x="0" y="206609"/>
            <a:chExt cx="8525933" cy="4395024"/>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0535"/>
            <a:stretch/>
          </p:blipFill>
          <p:spPr>
            <a:xfrm>
              <a:off x="0" y="206609"/>
              <a:ext cx="8525933" cy="439502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2967" y="1701800"/>
              <a:ext cx="4052918" cy="1380065"/>
            </a:xfrm>
            <a:prstGeom prst="rect">
              <a:avLst/>
            </a:prstGeom>
          </p:spPr>
        </p:pic>
      </p:grpSp>
      <p:sp>
        <p:nvSpPr>
          <p:cNvPr id="9" name="TextBox 8"/>
          <p:cNvSpPr txBox="1"/>
          <p:nvPr/>
        </p:nvSpPr>
        <p:spPr>
          <a:xfrm>
            <a:off x="3583068" y="3841026"/>
            <a:ext cx="1359796" cy="553998"/>
          </a:xfrm>
          <a:prstGeom prst="rect">
            <a:avLst/>
          </a:prstGeom>
          <a:noFill/>
        </p:spPr>
        <p:txBody>
          <a:bodyPr wrap="none" lIns="0" tIns="0" rIns="0" bIns="0" rtlCol="0">
            <a:spAutoFit/>
          </a:bodyPr>
          <a:lstStyle/>
          <a:p>
            <a:r>
              <a:rPr lang="en-US" sz="1800" b="1" dirty="0" smtClean="0">
                <a:latin typeface="Segoe UI Light" pitchFamily="34" charset="0"/>
              </a:rPr>
              <a:t>TR: Top Rated</a:t>
            </a:r>
          </a:p>
          <a:p>
            <a:r>
              <a:rPr lang="en-US" sz="1800" b="1" dirty="0" smtClean="0">
                <a:latin typeface="Segoe UI Light" pitchFamily="34" charset="0"/>
              </a:rPr>
              <a:t>Q’S: Questions</a:t>
            </a:r>
            <a:endParaRPr lang="en-US" sz="1800" b="1" dirty="0" smtClean="0">
              <a:latin typeface="Segoe UI Light" pitchFamily="34" charset="0"/>
            </a:endParaRPr>
          </a:p>
        </p:txBody>
      </p:sp>
      <p:sp>
        <p:nvSpPr>
          <p:cNvPr id="10" name="TextBox 9"/>
          <p:cNvSpPr txBox="1"/>
          <p:nvPr/>
        </p:nvSpPr>
        <p:spPr>
          <a:xfrm>
            <a:off x="8525932" y="3810248"/>
            <a:ext cx="3563989" cy="615553"/>
          </a:xfrm>
          <a:prstGeom prst="rect">
            <a:avLst/>
          </a:prstGeom>
          <a:noFill/>
        </p:spPr>
        <p:txBody>
          <a:bodyPr vert="vert270" wrap="none" lIns="0" tIns="0" rIns="0" bIns="0" rtlCol="0">
            <a:spAutoFit/>
          </a:bodyPr>
          <a:lstStyle/>
          <a:p>
            <a:r>
              <a:rPr lang="en-US" sz="4000" b="1" dirty="0" err="1" smtClean="0">
                <a:solidFill>
                  <a:srgbClr val="0064B1"/>
                </a:solidFill>
                <a:latin typeface="Segoe UI Light" pitchFamily="34" charset="0"/>
              </a:rPr>
              <a:t>PolitiFact</a:t>
            </a:r>
            <a:r>
              <a:rPr lang="en-US" sz="4000" b="1" dirty="0" smtClean="0">
                <a:solidFill>
                  <a:srgbClr val="0064B1"/>
                </a:solidFill>
                <a:latin typeface="Segoe UI Light" pitchFamily="34" charset="0"/>
              </a:rPr>
              <a:t> Dataset</a:t>
            </a:r>
            <a:endParaRPr lang="en-US" sz="4000" b="1" dirty="0" smtClean="0">
              <a:solidFill>
                <a:srgbClr val="0064B1"/>
              </a:solidFill>
              <a:latin typeface="Segoe UI Light" pitchFamily="34" charset="0"/>
            </a:endParaRPr>
          </a:p>
        </p:txBody>
      </p:sp>
      <p:sp>
        <p:nvSpPr>
          <p:cNvPr id="11" name="TextBox 10"/>
          <p:cNvSpPr txBox="1"/>
          <p:nvPr/>
        </p:nvSpPr>
        <p:spPr>
          <a:xfrm>
            <a:off x="152400" y="4438992"/>
            <a:ext cx="4412811" cy="369332"/>
          </a:xfrm>
          <a:prstGeom prst="rect">
            <a:avLst/>
          </a:prstGeom>
          <a:noFill/>
        </p:spPr>
        <p:txBody>
          <a:bodyPr wrap="none" lIns="0" tIns="0" rIns="0" bIns="0" rtlCol="0">
            <a:spAutoFit/>
          </a:bodyPr>
          <a:lstStyle/>
          <a:p>
            <a:r>
              <a:rPr lang="en-US" sz="2400" b="1" dirty="0">
                <a:solidFill>
                  <a:srgbClr val="F58026"/>
                </a:solidFill>
                <a:latin typeface="Segoe UI Light" pitchFamily="34" charset="0"/>
              </a:rPr>
              <a:t>http://</a:t>
            </a:r>
            <a:r>
              <a:rPr lang="en-US" sz="2400" b="1" dirty="0" err="1">
                <a:solidFill>
                  <a:srgbClr val="F58026"/>
                </a:solidFill>
                <a:latin typeface="Segoe UI Light" pitchFamily="34" charset="0"/>
              </a:rPr>
              <a:t>qgqa-cached.herokuapp.com</a:t>
            </a:r>
            <a:endParaRPr lang="en-US" sz="2400" b="1" dirty="0" smtClean="0">
              <a:solidFill>
                <a:srgbClr val="F58026"/>
              </a:solidFill>
              <a:latin typeface="Segoe UI Light" pitchFamily="34" charset="0"/>
            </a:endParaRPr>
          </a:p>
        </p:txBody>
      </p:sp>
    </p:spTree>
    <p:extLst>
      <p:ext uri="{BB962C8B-B14F-4D97-AF65-F5344CB8AC3E}">
        <p14:creationId xmlns:p14="http://schemas.microsoft.com/office/powerpoint/2010/main" val="1648996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358807"/>
            <a:ext cx="3863746" cy="4784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descr="C:\Users\chengkai\AppData\Local\Temp\Rar$DIa0.968\static_qr_code_without_logo.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02783" y="0"/>
            <a:ext cx="1935479" cy="193547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0"/>
          </p:nvPr>
        </p:nvSpPr>
        <p:spPr/>
        <p:txBody>
          <a:bodyPr/>
          <a:lstStyle/>
          <a:p>
            <a:fld id="{30DB7900-D72E-4025-AF90-97BD6DF59E7D}" type="slidenum">
              <a:rPr lang="en-US" smtClean="0"/>
              <a:pPr/>
              <a:t>9</a:t>
            </a:fld>
            <a:endParaRPr lang="en-US"/>
          </a:p>
        </p:txBody>
      </p:sp>
      <p:pic>
        <p:nvPicPr>
          <p:cNvPr id="3078"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63746" y="1729740"/>
            <a:ext cx="5211674" cy="3413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0536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ata Analytics for Computational Journalism">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efcf9526-8f58-4668-98d8-2ea05232c146">F7FTNZDPCCWN-1787-27</_dlc_DocId>
    <_dlc_DocIdUrl xmlns="efcf9526-8f58-4668-98d8-2ea05232c146">
      <Url>http://edweb/retail/edretail/TeamSites/Corp/WWRS/Workstreams/VM/_layouts/DocIdRedir.aspx?ID=F7FTNZDPCCWN-1787-27</Url>
      <Description>F7FTNZDPCCWN-1787-27</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A07DA61BCD4B7547AE8D10765BD0CE8E" ma:contentTypeVersion="0" ma:contentTypeDescription="Create a new document." ma:contentTypeScope="" ma:versionID="55b87418d99f100b3d29bdf3b873baf7">
  <xsd:schema xmlns:xsd="http://www.w3.org/2001/XMLSchema" xmlns:xs="http://www.w3.org/2001/XMLSchema" xmlns:p="http://schemas.microsoft.com/office/2006/metadata/properties" xmlns:ns2="efcf9526-8f58-4668-98d8-2ea05232c146" targetNamespace="http://schemas.microsoft.com/office/2006/metadata/properties" ma:root="true" ma:fieldsID="e60aa810e7516a17d986a3607e10a8a5" ns2:_="">
    <xsd:import namespace="efcf9526-8f58-4668-98d8-2ea05232c146"/>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cf9526-8f58-4668-98d8-2ea05232c14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1ECADBA-ED53-4B09-9B9E-9372BF1CBDCF}">
  <ds:schemaRefs>
    <ds:schemaRef ds:uri="http://schemas.microsoft.com/sharepoint/event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purl.org/dc/terms/"/>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efcf9526-8f58-4668-98d8-2ea05232c146"/>
    <ds:schemaRef ds:uri="http://www.w3.org/XML/1998/namespace"/>
  </ds:schemaRefs>
</ds:datastoreItem>
</file>

<file path=customXml/itemProps4.xml><?xml version="1.0" encoding="utf-8"?>
<ds:datastoreItem xmlns:ds="http://schemas.openxmlformats.org/officeDocument/2006/customXml" ds:itemID="{5E40AFE3-F9F3-497F-A4C5-ED17B81B07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cf9526-8f58-4668-98d8-2ea05232c1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Data Analytics for Computational Journalism</Template>
  <TotalTime>9675</TotalTime>
  <Words>187</Words>
  <Application>Microsoft Macintosh PowerPoint</Application>
  <PresentationFormat>On-screen Show (16:9)</PresentationFormat>
  <Paragraphs>45</Paragraphs>
  <Slides>12</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Courier New</vt:lpstr>
      <vt:lpstr>Garamond</vt:lpstr>
      <vt:lpstr>Segoe UI</vt:lpstr>
      <vt:lpstr>Segoe UI Light</vt:lpstr>
      <vt:lpstr>Wingdings</vt:lpstr>
      <vt:lpstr>Arial</vt:lpstr>
      <vt:lpstr>Data Analytics for Computational Journalism</vt:lpstr>
      <vt:lpstr>Metro Template Colored Titles Segoe UI 16x9</vt:lpstr>
      <vt:lpstr>PowerPoint Presentation</vt:lpstr>
      <vt:lpstr>Society’s Struggle with Falsehoods</vt:lpstr>
      <vt:lpstr>The First-ever End-to-end System</vt:lpstr>
      <vt:lpstr>PowerPoint Presentation</vt:lpstr>
      <vt:lpstr>PowerPoint Presentation</vt:lpstr>
      <vt:lpstr>PowerPoint Presentation</vt:lpstr>
      <vt:lpstr>Evaluating Limitations of Current Question Generation Tools and Question Answering Engines</vt:lpstr>
      <vt:lpstr>PowerPoint Presentation</vt:lpstr>
      <vt:lpstr>PowerPoint Presentation</vt:lpstr>
      <vt:lpstr>PowerPoint Presentation</vt:lpstr>
      <vt:lpstr>Acknowledgment</vt:lpstr>
      <vt:lpstr>Thank You!  Questions?</vt:lpstr>
    </vt:vector>
  </TitlesOfParts>
  <Manager>&lt;Content Manager Name Here&gt;</Manager>
  <Company>The University of Texas at Arlington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Chengkai Li</dc:creator>
  <cp:keywords>&lt;Any Related Keywords&gt;</cp:keywords>
  <dc:description>Template: Saku Uchikawa, Microsoft Corporation
Formatting:
Event Date: 
Event Location: 
Audience Type: Internal</dc:description>
  <cp:lastModifiedBy>Microsoft Office User</cp:lastModifiedBy>
  <cp:revision>667</cp:revision>
  <cp:lastPrinted>2017-05-03T23:22:06Z</cp:lastPrinted>
  <dcterms:created xsi:type="dcterms:W3CDTF">2013-05-03T04:52:11Z</dcterms:created>
  <dcterms:modified xsi:type="dcterms:W3CDTF">2017-05-16T18:38:14Z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0x010100A07DA61BCD4B7547AE8D10765BD0CE8E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_dlc_DocIdItemGuid">
    <vt:lpwstr>d884eee4-06e6-490a-983b-432b80396b86</vt:lpwstr>
  </property>
</Properties>
</file>